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61" r:id="rId1"/>
  </p:sldMasterIdLst>
  <p:notesMasterIdLst>
    <p:notesMasterId r:id="rId20"/>
  </p:notesMasterIdLst>
  <p:handoutMasterIdLst>
    <p:handoutMasterId r:id="rId21"/>
  </p:handoutMasterIdLst>
  <p:sldIdLst>
    <p:sldId id="374" r:id="rId2"/>
    <p:sldId id="337" r:id="rId3"/>
    <p:sldId id="389" r:id="rId4"/>
    <p:sldId id="390" r:id="rId5"/>
    <p:sldId id="391" r:id="rId6"/>
    <p:sldId id="376" r:id="rId7"/>
    <p:sldId id="378" r:id="rId8"/>
    <p:sldId id="386" r:id="rId9"/>
    <p:sldId id="395" r:id="rId10"/>
    <p:sldId id="385" r:id="rId11"/>
    <p:sldId id="392" r:id="rId12"/>
    <p:sldId id="393" r:id="rId13"/>
    <p:sldId id="394" r:id="rId14"/>
    <p:sldId id="379" r:id="rId15"/>
    <p:sldId id="381" r:id="rId16"/>
    <p:sldId id="387" r:id="rId17"/>
    <p:sldId id="383" r:id="rId18"/>
    <p:sldId id="388" r:id="rId19"/>
  </p:sldIdLst>
  <p:sldSz cx="9144000" cy="5143500" type="screen16x9"/>
  <p:notesSz cx="7010400" cy="9296400"/>
  <p:embeddedFontLs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Open Sans" panose="020B0606030504020204" pitchFamily="34" charset="0"/>
      <p:regular r:id="rId26"/>
      <p:bold r:id="rId27"/>
      <p:italic r:id="rId28"/>
      <p:boldItalic r:id="rId29"/>
    </p:embeddedFont>
  </p:embeddedFontLst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3F2A458-A55C-4387-A67A-EAF453B216C5}">
          <p14:sldIdLst>
            <p14:sldId id="374"/>
            <p14:sldId id="337"/>
          </p14:sldIdLst>
        </p14:section>
        <p14:section name="Introduction" id="{87F7AB40-EA56-4842-9862-648315D2C5B0}">
          <p14:sldIdLst>
            <p14:sldId id="389"/>
          </p14:sldIdLst>
        </p14:section>
        <p14:section name="Define the Problem" id="{4CBB705E-36C7-49A9-9AD2-42326F98B015}">
          <p14:sldIdLst>
            <p14:sldId id="390"/>
          </p14:sldIdLst>
        </p14:section>
        <p14:section name="Purpose &amp; Objective" id="{E0020AFA-BFC2-41AB-9383-047A2D35790D}">
          <p14:sldIdLst>
            <p14:sldId id="391"/>
          </p14:sldIdLst>
        </p14:section>
        <p14:section name="Gather Data" id="{FB47A155-7084-40CC-9083-A440A92AFE7C}">
          <p14:sldIdLst>
            <p14:sldId id="376"/>
            <p14:sldId id="378"/>
          </p14:sldIdLst>
        </p14:section>
        <p14:section name="Validate &amp; Explore Data" id="{F78941B1-4A77-4BFD-B634-9CCD60BB5D69}">
          <p14:sldIdLst>
            <p14:sldId id="386"/>
          </p14:sldIdLst>
        </p14:section>
        <p14:section name="Data Preparation" id="{7B121B3F-ED18-46B7-BF7B-3221B34C4DC0}">
          <p14:sldIdLst>
            <p14:sldId id="395"/>
            <p14:sldId id="385"/>
            <p14:sldId id="392"/>
            <p14:sldId id="393"/>
            <p14:sldId id="394"/>
          </p14:sldIdLst>
        </p14:section>
        <p14:section name="Model Selection / Analysis" id="{315A2267-6285-49B8-A137-A5BA1574007D}">
          <p14:sldIdLst>
            <p14:sldId id="379"/>
          </p14:sldIdLst>
        </p14:section>
        <p14:section name="Evaluation of Results" id="{B098485A-64C8-42B7-AC5D-261C7EEEF49B}">
          <p14:sldIdLst>
            <p14:sldId id="381"/>
          </p14:sldIdLst>
        </p14:section>
        <p14:section name="Conclusion" id="{0E2326D9-CDBB-4CAA-AABA-9B768DE6E032}">
          <p14:sldIdLst>
            <p14:sldId id="387"/>
          </p14:sldIdLst>
        </p14:section>
        <p14:section name="Citations" id="{0CE55FC9-E6C3-4890-8C37-FF089F890191}">
          <p14:sldIdLst>
            <p14:sldId id="383"/>
            <p14:sldId id="38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2" clrMode="bw" frameSlides="1"/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2884" autoAdjust="0"/>
    <p:restoredTop sz="86438" autoAdjust="0"/>
  </p:normalViewPr>
  <p:slideViewPr>
    <p:cSldViewPr snapToGrid="0" snapToObjects="1">
      <p:cViewPr>
        <p:scale>
          <a:sx n="100" d="100"/>
          <a:sy n="100" d="100"/>
        </p:scale>
        <p:origin x="1434" y="80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B99A984-4A80-074F-88D1-7DA5B8EF271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12F1B4-ED44-504A-B219-D6CB7358A00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2F75CFD1-423F-6341-B9E6-7F0902AB8C58}" type="datetime1">
              <a:rPr lang="en-US" altLang="en-US"/>
              <a:pPr>
                <a:defRPr/>
              </a:pPr>
              <a:t>6/14/2022</a:t>
            </a:fld>
            <a:endParaRPr lang="en-US" alt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B7C091-A977-3646-82B8-4087D2EFD19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1EE009-30F0-F04E-AB1E-3DEE7D93ABC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8D487C64-BAF2-3148-A83E-1853D8386079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C5D1F0E-1220-9F46-BD67-AE740D2FEEC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7A8C05A-3D33-054F-A2E2-9865B3B386A1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F91D22EF-D2F6-C042-8C78-98305ECA2FBD}" type="datetime1">
              <a:rPr lang="en-US" altLang="en-US"/>
              <a:pPr>
                <a:defRPr/>
              </a:pPr>
              <a:t>6/14/2022</a:t>
            </a:fld>
            <a:endParaRPr lang="en-US" altLang="en-US" dirty="0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CCA60385-C3A2-E743-8F84-CF588485BDC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0FC3C097-4388-5747-AB58-7F79793A412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01675" y="4416425"/>
            <a:ext cx="5607050" cy="4183063"/>
          </a:xfrm>
          <a:prstGeom prst="rect">
            <a:avLst/>
          </a:prstGeom>
        </p:spPr>
        <p:txBody>
          <a:bodyPr vert="horz" lIns="93177" tIns="46589" rIns="93177" bIns="46589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E4066E-C0CE-C047-88E3-615BBBFE715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0C7E83-6AF9-0A44-802E-291EF3E6DC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417813C2-0D88-2B44-8D66-87A07275F6A6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1" charset="-128"/>
        <a:cs typeface="ＭＳ Ｐゴシック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1" charset="-128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1" charset="-128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1" charset="-128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1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our project,</a:t>
            </a:r>
            <a:r>
              <a:rPr lang="en-US" baseline="0" dirty="0"/>
              <a:t> we explored the feasibility of personalized prediction tool for patient with AD and memory impairment.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17813C2-0D88-2B44-8D66-87A07275F6A6}" type="slidenum">
              <a:rPr lang="en-US" altLang="en-US" smtClean="0"/>
              <a:pPr>
                <a:defRPr/>
              </a:pPr>
              <a:t>1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1548479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organization</a:t>
            </a:r>
            <a:r>
              <a:rPr lang="en-US" baseline="0" dirty="0"/>
              <a:t> of this presentation follows the CRISP-DM steps outlined here – that we’re all familiar with.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17813C2-0D88-2B44-8D66-87A07275F6A6}" type="slidenum">
              <a:rPr lang="en-US" altLang="en-US" smtClean="0"/>
              <a:pPr>
                <a:defRPr/>
              </a:pPr>
              <a:t>2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9183323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em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Aer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E14C1C88-EB41-0F4B-AAA8-143084A38A3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12">
            <a:extLst>
              <a:ext uri="{FF2B5EF4-FFF2-40B4-BE49-F238E27FC236}">
                <a16:creationId xmlns:a16="http://schemas.microsoft.com/office/drawing/2014/main" id="{054D886C-A6B0-1D40-8E9F-DDF4C4693F8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75638" y="161925"/>
            <a:ext cx="6540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539883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 - n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EEB7A28A-68F2-0348-9FB9-A55D5798044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007767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blipFill dpi="0" rotWithShape="0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7BBDB4B-434E-5841-8C55-1F2B080437A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27963" y="4133850"/>
            <a:ext cx="889000" cy="71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860430D-3485-7F49-8822-7405437E5C53}"/>
              </a:ext>
            </a:extLst>
          </p:cNvPr>
          <p:cNvCxnSpPr/>
          <p:nvPr userDrawn="1"/>
        </p:nvCxnSpPr>
        <p:spPr>
          <a:xfrm>
            <a:off x="0" y="309563"/>
            <a:ext cx="9144000" cy="0"/>
          </a:xfrm>
          <a:prstGeom prst="line">
            <a:avLst/>
          </a:prstGeom>
          <a:ln w="38100" cmpd="sng">
            <a:solidFill>
              <a:srgbClr val="E8992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334FF0BE-0153-884F-8F35-C766CB9B5152}"/>
              </a:ext>
            </a:extLst>
          </p:cNvPr>
          <p:cNvSpPr/>
          <p:nvPr/>
        </p:nvSpPr>
        <p:spPr>
          <a:xfrm>
            <a:off x="7600950" y="298450"/>
            <a:ext cx="1543050" cy="517525"/>
          </a:xfrm>
          <a:prstGeom prst="rect">
            <a:avLst/>
          </a:prstGeom>
          <a:solidFill>
            <a:srgbClr val="E8992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C831686F-FC2A-024E-A406-E0A7481F75F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27950" y="403225"/>
            <a:ext cx="97472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12"/>
          <p:cNvSpPr>
            <a:spLocks noGrp="1"/>
          </p:cNvSpPr>
          <p:nvPr>
            <p:ph type="title"/>
          </p:nvPr>
        </p:nvSpPr>
        <p:spPr>
          <a:xfrm>
            <a:off x="407722" y="1983028"/>
            <a:ext cx="8328557" cy="1173525"/>
          </a:xfrm>
        </p:spPr>
        <p:txBody>
          <a:bodyPr/>
          <a:lstStyle>
            <a:lvl1pPr algn="ctr">
              <a:defRPr sz="3600" b="1" spc="3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14"/>
          <p:cNvSpPr>
            <a:spLocks noGrp="1"/>
          </p:cNvSpPr>
          <p:nvPr>
            <p:ph sz="quarter" idx="10"/>
          </p:nvPr>
        </p:nvSpPr>
        <p:spPr>
          <a:xfrm>
            <a:off x="427397" y="3631634"/>
            <a:ext cx="7174159" cy="1215084"/>
          </a:xfrm>
        </p:spPr>
        <p:txBody>
          <a:bodyPr anchor="b"/>
          <a:lstStyle>
            <a:lvl1pPr marL="0" indent="0" algn="l">
              <a:buNone/>
              <a:defRPr sz="2100" baseline="0">
                <a:solidFill>
                  <a:schemeClr val="bg1"/>
                </a:solidFill>
              </a:defRPr>
            </a:lvl1pPr>
            <a:lvl2pPr marL="457178" indent="0">
              <a:buNone/>
              <a:defRPr>
                <a:solidFill>
                  <a:schemeClr val="bg1"/>
                </a:solidFill>
              </a:defRPr>
            </a:lvl2pPr>
            <a:lvl3pPr marL="914355" indent="0">
              <a:buNone/>
              <a:defRPr>
                <a:solidFill>
                  <a:schemeClr val="bg1"/>
                </a:solidFill>
              </a:defRPr>
            </a:lvl3pPr>
            <a:lvl4pPr marL="1371532" indent="0">
              <a:buNone/>
              <a:defRPr>
                <a:solidFill>
                  <a:schemeClr val="bg1"/>
                </a:solidFill>
              </a:defRPr>
            </a:lvl4pPr>
            <a:lvl5pPr marL="1828709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354872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FCIEM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9BC785DC-496B-1E42-B5DC-69821FFDD74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12">
            <a:extLst>
              <a:ext uri="{FF2B5EF4-FFF2-40B4-BE49-F238E27FC236}">
                <a16:creationId xmlns:a16="http://schemas.microsoft.com/office/drawing/2014/main" id="{3B8D600D-83A1-BE49-ADB0-3C1521F4A65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75638" y="161925"/>
            <a:ext cx="6540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084805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Spr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833BBE9F-A41D-7241-9E5A-ED29170B912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12">
            <a:extLst>
              <a:ext uri="{FF2B5EF4-FFF2-40B4-BE49-F238E27FC236}">
                <a16:creationId xmlns:a16="http://schemas.microsoft.com/office/drawing/2014/main" id="{ADC9F641-F081-5B4B-83CC-6ADAE2B98E4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75638" y="161925"/>
            <a:ext cx="6540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528265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8DBC914-62BC-3649-BEB4-BD91CBF055F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D7D1687-5D3A-B547-974B-AD28DF7757E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83588" y="4537075"/>
            <a:ext cx="606425" cy="487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1813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987283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1EBD51B-ACAB-7042-8D52-94BF5946AC6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5EC1DF3-8571-FF45-AF26-608241B7566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83588" y="4537075"/>
            <a:ext cx="606425" cy="487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600" b="1" cap="all">
                <a:solidFill>
                  <a:srgbClr val="005587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27011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>
            <a:extLst>
              <a:ext uri="{FF2B5EF4-FFF2-40B4-BE49-F238E27FC236}">
                <a16:creationId xmlns:a16="http://schemas.microsoft.com/office/drawing/2014/main" id="{44513F3E-18D7-354A-BA3C-C51343F3FA6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E94096B7-B609-AC41-9C13-3955C73145C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83588" y="4537075"/>
            <a:ext cx="606425" cy="487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19722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19722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859924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>
            <a:extLst>
              <a:ext uri="{FF2B5EF4-FFF2-40B4-BE49-F238E27FC236}">
                <a16:creationId xmlns:a16="http://schemas.microsoft.com/office/drawing/2014/main" id="{4D562D98-0CF7-F04F-BAA4-FC79A470008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54FB7BF6-55C6-A644-972F-BF0E1C31924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83588" y="4537075"/>
            <a:ext cx="606425" cy="487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91246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944688"/>
            <a:ext cx="4040188" cy="24368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391246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944688"/>
            <a:ext cx="4041775" cy="24368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32168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>
            <a:extLst>
              <a:ext uri="{FF2B5EF4-FFF2-40B4-BE49-F238E27FC236}">
                <a16:creationId xmlns:a16="http://schemas.microsoft.com/office/drawing/2014/main" id="{450DDF2E-CCB6-0547-A5BF-367109A3858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3A99C66E-2C0B-5D47-8CAE-FE9A7CE88E0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83588" y="4537075"/>
            <a:ext cx="606425" cy="487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934184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 -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00FCB922-04CA-B649-8B8C-F47E33B9D64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6E25ABF1-BE5E-B742-8B15-EAFE3157049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83588" y="4537075"/>
            <a:ext cx="606425" cy="487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81305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822E64FD-81FF-D943-AFF5-681142E5B9D7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387350"/>
            <a:ext cx="8229600" cy="67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FE861207-7373-4344-BED4-311B44BEAA59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457200" y="1200150"/>
            <a:ext cx="8229600" cy="339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20" r:id="rId1"/>
    <p:sldLayoutId id="2147483921" r:id="rId2"/>
    <p:sldLayoutId id="2147483922" r:id="rId3"/>
    <p:sldLayoutId id="2147483923" r:id="rId4"/>
    <p:sldLayoutId id="2147483924" r:id="rId5"/>
    <p:sldLayoutId id="2147483925" r:id="rId6"/>
    <p:sldLayoutId id="2147483926" r:id="rId7"/>
    <p:sldLayoutId id="2147483927" r:id="rId8"/>
    <p:sldLayoutId id="2147483928" r:id="rId9"/>
    <p:sldLayoutId id="2147483929" r:id="rId10"/>
    <p:sldLayoutId id="2147483930" r:id="rId11"/>
  </p:sldLayoutIdLst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4000" b="1" kern="1200">
          <a:solidFill>
            <a:srgbClr val="012169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4000" b="1">
          <a:solidFill>
            <a:srgbClr val="012169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4000" b="1">
          <a:solidFill>
            <a:srgbClr val="012169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4000" b="1">
          <a:solidFill>
            <a:srgbClr val="012169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4000" b="1">
          <a:solidFill>
            <a:srgbClr val="012169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4000">
          <a:solidFill>
            <a:srgbClr val="7F7F7F"/>
          </a:solidFill>
          <a:latin typeface="Arial" charset="0"/>
          <a:ea typeface="ＭＳ Ｐゴシック" pitchFamily="1" charset="-128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4000">
          <a:solidFill>
            <a:srgbClr val="7F7F7F"/>
          </a:solidFill>
          <a:latin typeface="Arial" charset="0"/>
          <a:ea typeface="ＭＳ Ｐゴシック" pitchFamily="1" charset="-128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4000">
          <a:solidFill>
            <a:srgbClr val="7F7F7F"/>
          </a:solidFill>
          <a:latin typeface="Arial" charset="0"/>
          <a:ea typeface="ＭＳ Ｐゴシック" pitchFamily="1" charset="-128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4000">
          <a:solidFill>
            <a:srgbClr val="7F7F7F"/>
          </a:solidFill>
          <a:latin typeface="Arial" charset="0"/>
          <a:ea typeface="ＭＳ Ｐゴシック" pitchFamily="1" charset="-128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rgbClr val="404040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rgbClr val="404040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rgbClr val="404040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rgbClr val="404040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rgbClr val="404040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humanitarian-dispatches/5-essentials-for-the-first-72-hours-of-disaster-response-51746452bc88#:~:text=The%20first%2072%20hours%20after,to%2C%20the%20first%2072%20hours." TargetMode="External"/><Relationship Id="rId2" Type="http://schemas.openxmlformats.org/officeDocument/2006/relationships/hyperlink" Target="https://www.visionofhumanity.org/global-number-of-natural-disasters-increases-ten-times/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D064CA-C15A-2842-81A4-0DFB35E5F0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2619341"/>
            <a:ext cx="8328025" cy="1501557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4000" dirty="0">
                <a:latin typeface="+mj-lt"/>
              </a:rPr>
              <a:t>AIPI 540 – Team #2 Presentation:</a:t>
            </a:r>
            <a:br>
              <a:rPr lang="en-US" sz="4000" dirty="0">
                <a:latin typeface="+mj-lt"/>
              </a:rPr>
            </a:br>
            <a:r>
              <a:rPr lang="en-US" sz="4000" dirty="0">
                <a:latin typeface="+mj-lt"/>
              </a:rPr>
              <a:t>Computer Vision</a:t>
            </a:r>
            <a:br>
              <a:rPr lang="en-US" dirty="0">
                <a:latin typeface="+mj-lt"/>
              </a:rPr>
            </a:br>
            <a:br>
              <a:rPr lang="en-US" dirty="0">
                <a:latin typeface="+mj-lt"/>
              </a:rPr>
            </a:br>
            <a:r>
              <a:rPr lang="en-US" sz="2800" dirty="0">
                <a:latin typeface="+mj-lt"/>
              </a:rPr>
              <a:t>Identifying Disasters from Different Perspectives</a:t>
            </a:r>
            <a:br>
              <a:rPr lang="en-US" dirty="0">
                <a:latin typeface="+mj-lt"/>
              </a:rPr>
            </a:br>
            <a:br>
              <a:rPr lang="en-US" dirty="0">
                <a:latin typeface="+mj-lt"/>
              </a:rPr>
            </a:br>
            <a:r>
              <a:rPr kumimoji="0" lang="nn-NO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</a:rPr>
              <a:t>Amani Johnson-Singh-Barnett</a:t>
            </a:r>
            <a:br>
              <a:rPr kumimoji="0" lang="nn-NO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</a:rPr>
            </a:br>
            <a:r>
              <a:rPr kumimoji="0" lang="nn-NO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</a:rPr>
              <a:t>Stephanie Horng</a:t>
            </a:r>
            <a:br>
              <a:rPr kumimoji="0" lang="nn-NO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</a:rPr>
            </a:br>
            <a:r>
              <a:rPr kumimoji="0" lang="nn-NO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</a:rPr>
              <a:t>Colin Bryan</a:t>
            </a:r>
            <a:br>
              <a:rPr lang="en-US" sz="1600" dirty="0">
                <a:latin typeface="+mj-lt"/>
              </a:rPr>
            </a:br>
            <a:br>
              <a:rPr lang="en-US" dirty="0">
                <a:latin typeface="+mj-lt"/>
              </a:rPr>
            </a:br>
            <a:endParaRPr lang="en-US" dirty="0">
              <a:solidFill>
                <a:srgbClr val="FF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25864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454"/>
    </mc:Choice>
    <mc:Fallback xmlns="">
      <p:transition spd="slow" advTm="10454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51AEEE-3DFE-4D64-8D92-C711612CA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  <a:latin typeface="+mj-lt"/>
              </a:rPr>
              <a:t>Data Preparation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0AD9FE-63A2-48A3-8AAC-8518B921EA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504196"/>
          </a:xfrm>
        </p:spPr>
        <p:txBody>
          <a:bodyPr/>
          <a:lstStyle/>
          <a:p>
            <a:r>
              <a:rPr lang="en-US" sz="2400" dirty="0">
                <a:solidFill>
                  <a:schemeClr val="tx2"/>
                </a:solidFill>
                <a:latin typeface="+mj-lt"/>
              </a:rPr>
              <a:t>Split data for training and validation for all three datasets</a:t>
            </a:r>
          </a:p>
          <a:p>
            <a:r>
              <a:rPr lang="en-US" sz="2400" dirty="0">
                <a:solidFill>
                  <a:schemeClr val="tx2"/>
                </a:solidFill>
                <a:latin typeface="+mj-lt"/>
              </a:rPr>
              <a:t>3 Classes: flood, fire, normal</a:t>
            </a:r>
          </a:p>
          <a:p>
            <a:r>
              <a:rPr lang="en-US" sz="2400" dirty="0">
                <a:solidFill>
                  <a:schemeClr val="tx2"/>
                </a:solidFill>
                <a:latin typeface="+mj-lt"/>
              </a:rPr>
              <a:t>Scaled/normalize data</a:t>
            </a:r>
          </a:p>
          <a:p>
            <a:r>
              <a:rPr lang="en-US" sz="2400" dirty="0">
                <a:solidFill>
                  <a:schemeClr val="tx2"/>
                </a:solidFill>
                <a:latin typeface="+mj-lt"/>
              </a:rPr>
              <a:t>Set up class to add labels, manipulate images to size correctly, data augmentation for training purposes</a:t>
            </a:r>
          </a:p>
          <a:p>
            <a:pPr lvl="1"/>
            <a:r>
              <a:rPr lang="en-US" sz="2400" dirty="0">
                <a:solidFill>
                  <a:schemeClr val="tx2"/>
                </a:solidFill>
                <a:latin typeface="+mj-lt"/>
              </a:rPr>
              <a:t>Filtered out only fire, flood and normal from appropriate folders</a:t>
            </a:r>
          </a:p>
          <a:p>
            <a:pPr lvl="1"/>
            <a:r>
              <a:rPr lang="en-US" sz="2400" dirty="0">
                <a:solidFill>
                  <a:schemeClr val="tx2"/>
                </a:solidFill>
                <a:latin typeface="+mj-lt"/>
              </a:rPr>
              <a:t>Removed missing images from datasets</a:t>
            </a:r>
          </a:p>
          <a:p>
            <a:endParaRPr lang="en-US" sz="2400" dirty="0">
              <a:solidFill>
                <a:schemeClr val="tx2"/>
              </a:solidFill>
              <a:latin typeface="+mj-lt"/>
            </a:endParaRPr>
          </a:p>
          <a:p>
            <a:endParaRPr lang="en-US" sz="2400" dirty="0">
              <a:solidFill>
                <a:schemeClr val="tx2"/>
              </a:solidFill>
              <a:latin typeface="+mj-lt"/>
            </a:endParaRPr>
          </a:p>
          <a:p>
            <a:endParaRPr lang="en-US" sz="2400" dirty="0">
              <a:solidFill>
                <a:schemeClr val="tx2"/>
              </a:solidFill>
              <a:latin typeface="+mj-lt"/>
            </a:endParaRPr>
          </a:p>
          <a:p>
            <a:endParaRPr lang="en-US" sz="2400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E816452-81D9-C33B-3B08-23D6A276B077}"/>
              </a:ext>
            </a:extLst>
          </p:cNvPr>
          <p:cNvSpPr/>
          <p:nvPr/>
        </p:nvSpPr>
        <p:spPr>
          <a:xfrm>
            <a:off x="-1746111" y="1200151"/>
            <a:ext cx="2203311" cy="185707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Reference comments in code to translate to data preparation steps</a:t>
            </a:r>
          </a:p>
        </p:txBody>
      </p:sp>
    </p:spTree>
    <p:extLst>
      <p:ext uri="{BB962C8B-B14F-4D97-AF65-F5344CB8AC3E}">
        <p14:creationId xmlns:p14="http://schemas.microsoft.com/office/powerpoint/2010/main" val="1859570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EC503-B16F-B759-AF33-7D699B3E1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Preparation: AIDER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98C395-3644-C1F2-9946-EFF2856309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Original file structure:</a:t>
            </a:r>
          </a:p>
          <a:p>
            <a:pPr lvl="1"/>
            <a:r>
              <a:rPr lang="en-US" sz="2000" dirty="0"/>
              <a:t>Folders labelled “fire”, “flood”, “normal”</a:t>
            </a:r>
          </a:p>
          <a:p>
            <a:r>
              <a:rPr lang="en-US" sz="2000" dirty="0"/>
              <a:t>Manually reorganized file structure in order to use </a:t>
            </a:r>
            <a:r>
              <a:rPr lang="en-US" sz="2000" dirty="0" err="1"/>
              <a:t>ImageFolder</a:t>
            </a:r>
            <a:r>
              <a:rPr lang="en-US" sz="2000" dirty="0"/>
              <a:t> to create datasets</a:t>
            </a:r>
          </a:p>
          <a:p>
            <a:pPr lvl="1"/>
            <a:r>
              <a:rPr lang="en-US" sz="2000" dirty="0"/>
              <a:t>“train” and “</a:t>
            </a:r>
            <a:r>
              <a:rPr lang="en-US" sz="2000" dirty="0" err="1"/>
              <a:t>val</a:t>
            </a:r>
            <a:r>
              <a:rPr lang="en-US" sz="2000" dirty="0"/>
              <a:t>” folders, each with “fire”, “flood”, “normal” folders</a:t>
            </a:r>
          </a:p>
          <a:p>
            <a:pPr lvl="1"/>
            <a:r>
              <a:rPr lang="en-US" sz="2000" dirty="0"/>
              <a:t>Split about 80/20 for train/</a:t>
            </a:r>
            <a:r>
              <a:rPr lang="en-US" sz="2000" dirty="0" err="1"/>
              <a:t>val</a:t>
            </a:r>
            <a:r>
              <a:rPr lang="en-US" sz="2000" dirty="0"/>
              <a:t>:</a:t>
            </a:r>
          </a:p>
          <a:p>
            <a:pPr lvl="2"/>
            <a:r>
              <a:rPr lang="en-US" sz="2000" dirty="0"/>
              <a:t>Train: 421 fire (#101-521), 426 flood (#101-426), 3390 normal (#1001-4390)</a:t>
            </a:r>
          </a:p>
          <a:p>
            <a:pPr lvl="2"/>
            <a:r>
              <a:rPr lang="en-US" sz="2000" dirty="0"/>
              <a:t>Val: 100 fire (#1-100), 100 flood (#1-100), 1000 normal (#1-1000)</a:t>
            </a:r>
          </a:p>
          <a:p>
            <a:pPr lvl="1"/>
            <a:endParaRPr lang="en-US" sz="1600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39106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64F84A-BDCB-535E-9506-8AF7A8781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Preparation: MEDIC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F33304-EEEF-2766-203A-88C7F325EF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Read in </a:t>
            </a:r>
            <a:r>
              <a:rPr lang="en-US" sz="2400" dirty="0" err="1"/>
              <a:t>tsv</a:t>
            </a:r>
            <a:r>
              <a:rPr lang="en-US" sz="2400" dirty="0"/>
              <a:t> files as </a:t>
            </a:r>
            <a:r>
              <a:rPr lang="en-US" sz="2400" dirty="0" err="1"/>
              <a:t>dataframe</a:t>
            </a:r>
            <a:r>
              <a:rPr lang="en-US" sz="2400" dirty="0"/>
              <a:t>:</a:t>
            </a:r>
          </a:p>
          <a:p>
            <a:pPr lvl="1"/>
            <a:r>
              <a:rPr lang="en-US" sz="2400" dirty="0" err="1"/>
              <a:t>consolidated_disaster_types_train_final.tsv</a:t>
            </a:r>
            <a:endParaRPr lang="en-US" sz="2400" dirty="0"/>
          </a:p>
          <a:p>
            <a:pPr lvl="1"/>
            <a:r>
              <a:rPr lang="en-US" sz="2400" dirty="0" err="1"/>
              <a:t>consolidated_disaster_types_test_final.tsv</a:t>
            </a:r>
            <a:endParaRPr lang="en-US" sz="2400" dirty="0"/>
          </a:p>
          <a:p>
            <a:r>
              <a:rPr lang="en-US" sz="2400" dirty="0"/>
              <a:t>Filtered for rows with values “flood”, “fire”, “</a:t>
            </a:r>
            <a:r>
              <a:rPr lang="en-US" sz="2400" dirty="0" err="1"/>
              <a:t>not_disaster</a:t>
            </a:r>
            <a:r>
              <a:rPr lang="en-US" sz="2400" dirty="0"/>
              <a:t>” for “</a:t>
            </a:r>
            <a:r>
              <a:rPr lang="en-US" sz="2400" dirty="0" err="1"/>
              <a:t>class_label</a:t>
            </a:r>
            <a:r>
              <a:rPr lang="en-US" sz="2400" dirty="0"/>
              <a:t>” column</a:t>
            </a:r>
          </a:p>
          <a:p>
            <a:r>
              <a:rPr lang="en-US" sz="2400" dirty="0"/>
              <a:t>Filtered for columns “</a:t>
            </a:r>
            <a:r>
              <a:rPr lang="en-US" sz="2400" dirty="0" err="1"/>
              <a:t>image_path</a:t>
            </a:r>
            <a:r>
              <a:rPr lang="en-US" sz="2400" dirty="0"/>
              <a:t>” and “</a:t>
            </a:r>
            <a:r>
              <a:rPr lang="en-US" sz="2400" dirty="0" err="1"/>
              <a:t>class_label</a:t>
            </a:r>
            <a:r>
              <a:rPr lang="en-US" sz="2400" dirty="0"/>
              <a:t>”</a:t>
            </a:r>
          </a:p>
          <a:p>
            <a:r>
              <a:rPr lang="en-US" sz="2400" dirty="0"/>
              <a:t>Filtered for rows that have corresponding images for their paths</a:t>
            </a:r>
          </a:p>
          <a:p>
            <a:r>
              <a:rPr lang="en-US" sz="2400" dirty="0"/>
              <a:t>Generate datasets using custom dataset class</a:t>
            </a:r>
          </a:p>
          <a:p>
            <a:endParaRPr lang="en-US" sz="2000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24858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6D5F3-0399-81A7-A7A8-764FF4B28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Preparation: Combined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08230F-2CA2-5821-6184-19710243D1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Create train and </a:t>
            </a:r>
            <a:r>
              <a:rPr lang="en-US" sz="2000" dirty="0" err="1"/>
              <a:t>val</a:t>
            </a:r>
            <a:r>
              <a:rPr lang="en-US" sz="2000" dirty="0"/>
              <a:t> </a:t>
            </a:r>
            <a:r>
              <a:rPr lang="en-US" sz="2000" dirty="0" err="1"/>
              <a:t>dataframes</a:t>
            </a:r>
            <a:r>
              <a:rPr lang="en-US" sz="2000" dirty="0"/>
              <a:t> with AIDER image paths and class labels and concatenate it with the corresponding filtered MEDIC train and </a:t>
            </a:r>
            <a:r>
              <a:rPr lang="en-US" sz="2000" dirty="0" err="1"/>
              <a:t>val</a:t>
            </a:r>
            <a:r>
              <a:rPr lang="en-US" sz="2000" dirty="0"/>
              <a:t> </a:t>
            </a:r>
            <a:r>
              <a:rPr lang="en-US" sz="2000" dirty="0" err="1"/>
              <a:t>dataframes</a:t>
            </a:r>
            <a:endParaRPr lang="en-US" sz="2000" dirty="0"/>
          </a:p>
          <a:p>
            <a:pPr lvl="1"/>
            <a:r>
              <a:rPr lang="en-US" sz="2000" dirty="0"/>
              <a:t>Ex. AIDER flood </a:t>
            </a:r>
            <a:r>
              <a:rPr lang="en-US" sz="2000" dirty="0" err="1"/>
              <a:t>val</a:t>
            </a:r>
            <a:r>
              <a:rPr lang="en-US" sz="2000" dirty="0"/>
              <a:t> folder has the first 100 images labelled “flood_image_0001.jpg” ,…, “flood_image_0100.jpg”</a:t>
            </a:r>
          </a:p>
          <a:p>
            <a:pPr lvl="1"/>
            <a:r>
              <a:rPr lang="en-US" sz="2000" dirty="0"/>
              <a:t>All AIDER folders have similar filename structures</a:t>
            </a:r>
          </a:p>
          <a:p>
            <a:pPr lvl="1"/>
            <a:r>
              <a:rPr lang="en-US" sz="2000" dirty="0"/>
              <a:t>Generate image paths using the given range/bounds with string formatting</a:t>
            </a:r>
          </a:p>
          <a:p>
            <a:pPr lvl="1"/>
            <a:r>
              <a:rPr lang="en-US" sz="2000" dirty="0"/>
              <a:t>To standardize labels, images with the “normal” class will </a:t>
            </a:r>
          </a:p>
          <a:p>
            <a:pPr marL="457200" lvl="1" indent="0">
              <a:buNone/>
            </a:pPr>
            <a:r>
              <a:rPr lang="en-US" sz="2000" dirty="0"/>
              <a:t>have the label “</a:t>
            </a:r>
            <a:r>
              <a:rPr lang="en-US" sz="2000" dirty="0" err="1"/>
              <a:t>not_disaster</a:t>
            </a:r>
            <a:r>
              <a:rPr lang="en-US" sz="2000" dirty="0"/>
              <a:t>”</a:t>
            </a:r>
          </a:p>
          <a:p>
            <a:pPr lvl="1"/>
            <a:r>
              <a:rPr lang="en-US" sz="2000" dirty="0"/>
              <a:t>Use same custom dataset class MEDIC uses</a:t>
            </a:r>
          </a:p>
          <a:p>
            <a:pPr marL="457200" lvl="1" indent="0">
              <a:buNone/>
            </a:pPr>
            <a:endParaRPr lang="en-US" sz="2000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16566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423E7-C1F2-DD05-E453-23B9D15E1D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3380" y="342901"/>
            <a:ext cx="8229600" cy="1058862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  <a:latin typeface="+mj-lt"/>
              </a:rPr>
              <a:t>Model Selection &amp;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A9BB21-81E8-9BE8-7A1C-28E232D3A5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b="1" u="sng" dirty="0">
                <a:solidFill>
                  <a:schemeClr val="tx2"/>
                </a:solidFill>
                <a:latin typeface="+mj-lt"/>
              </a:rPr>
              <a:t>Model Selection:</a:t>
            </a:r>
            <a:r>
              <a:rPr lang="en-US" sz="2400" b="1" dirty="0">
                <a:solidFill>
                  <a:schemeClr val="tx2"/>
                </a:solidFill>
                <a:latin typeface="+mj-lt"/>
              </a:rPr>
              <a:t> ResNet50 and transfer learning</a:t>
            </a:r>
          </a:p>
          <a:p>
            <a:pPr lvl="1"/>
            <a:r>
              <a:rPr lang="en-US" sz="2000" dirty="0">
                <a:solidFill>
                  <a:schemeClr val="tx2"/>
                </a:solidFill>
                <a:latin typeface="+mj-lt"/>
              </a:rPr>
              <a:t>From reading and research, we decided on using a pre-trained ResNet50 model with transfer learning for our project</a:t>
            </a:r>
          </a:p>
          <a:p>
            <a:pPr marL="457200" lvl="1" indent="0">
              <a:buNone/>
            </a:pPr>
            <a:endParaRPr lang="en-US" sz="2000" dirty="0">
              <a:solidFill>
                <a:schemeClr val="tx2"/>
              </a:solidFill>
              <a:latin typeface="+mj-lt"/>
            </a:endParaRPr>
          </a:p>
          <a:p>
            <a:r>
              <a:rPr lang="en-US" sz="2400" b="1" u="sng" dirty="0">
                <a:solidFill>
                  <a:schemeClr val="tx2"/>
                </a:solidFill>
                <a:latin typeface="+mj-lt"/>
              </a:rPr>
              <a:t>Model Analysis:</a:t>
            </a:r>
            <a:r>
              <a:rPr lang="en-US" sz="2400" b="1" dirty="0">
                <a:solidFill>
                  <a:schemeClr val="tx2"/>
                </a:solidFill>
                <a:latin typeface="+mj-lt"/>
              </a:rPr>
              <a:t> </a:t>
            </a:r>
          </a:p>
          <a:p>
            <a:pPr lvl="1"/>
            <a:r>
              <a:rPr lang="en-US" sz="2000" dirty="0">
                <a:solidFill>
                  <a:schemeClr val="tx2"/>
                </a:solidFill>
                <a:latin typeface="+mj-lt"/>
              </a:rPr>
              <a:t>MEDIC-obtained results</a:t>
            </a:r>
          </a:p>
          <a:p>
            <a:pPr lvl="1"/>
            <a:r>
              <a:rPr lang="en-US" sz="2000" dirty="0">
                <a:solidFill>
                  <a:schemeClr val="tx2"/>
                </a:solidFill>
                <a:latin typeface="+mj-lt"/>
              </a:rPr>
              <a:t>AIDER-obtained results</a:t>
            </a:r>
          </a:p>
          <a:p>
            <a:pPr lvl="1"/>
            <a:r>
              <a:rPr lang="en-US" sz="2000" dirty="0">
                <a:solidFill>
                  <a:schemeClr val="tx2"/>
                </a:solidFill>
                <a:latin typeface="+mj-lt"/>
              </a:rPr>
              <a:t>Combined both datasets-obtained results</a:t>
            </a:r>
          </a:p>
          <a:p>
            <a:pPr lvl="2"/>
            <a:r>
              <a:rPr lang="en-US" sz="1600" dirty="0">
                <a:solidFill>
                  <a:schemeClr val="tx2"/>
                </a:solidFill>
                <a:latin typeface="+mj-lt"/>
              </a:rPr>
              <a:t>Compare MEDIC, AIDER, combined datasets performance</a:t>
            </a:r>
          </a:p>
          <a:p>
            <a:endParaRPr lang="en-US" dirty="0">
              <a:solidFill>
                <a:schemeClr val="tx2"/>
              </a:solidFill>
              <a:latin typeface="+mj-lt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tx2"/>
                </a:solidFill>
                <a:latin typeface="+mj-lt"/>
              </a:rPr>
              <a:t>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C69D143-61BB-541B-61EC-516F53B32467}"/>
              </a:ext>
            </a:extLst>
          </p:cNvPr>
          <p:cNvSpPr/>
          <p:nvPr/>
        </p:nvSpPr>
        <p:spPr>
          <a:xfrm>
            <a:off x="6567309" y="2398330"/>
            <a:ext cx="2203311" cy="185707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Update with model selection reasoning &amp; analysis/screenshots</a:t>
            </a:r>
          </a:p>
        </p:txBody>
      </p:sp>
    </p:spTree>
    <p:extLst>
      <p:ext uri="{BB962C8B-B14F-4D97-AF65-F5344CB8AC3E}">
        <p14:creationId xmlns:p14="http://schemas.microsoft.com/office/powerpoint/2010/main" val="18071569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E16C3A-A39A-40CE-B084-F163EEF54F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  <a:latin typeface="+mj-lt"/>
              </a:rPr>
              <a:t>Evaluation of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6BC8AA-5A66-4017-BBAC-B5D0E61D80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MEDIC</a:t>
            </a:r>
          </a:p>
          <a:p>
            <a:r>
              <a:rPr lang="en-US" dirty="0"/>
              <a:t>AIDER</a:t>
            </a:r>
          </a:p>
          <a:p>
            <a:r>
              <a:rPr lang="en-US" dirty="0"/>
              <a:t>Combined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03FD3FD-20DB-5945-98C8-880AD3E997DF}"/>
              </a:ext>
            </a:extLst>
          </p:cNvPr>
          <p:cNvSpPr/>
          <p:nvPr/>
        </p:nvSpPr>
        <p:spPr>
          <a:xfrm>
            <a:off x="3921592" y="1643212"/>
            <a:ext cx="2203311" cy="185707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Amani to send</a:t>
            </a:r>
          </a:p>
        </p:txBody>
      </p:sp>
    </p:spTree>
    <p:extLst>
      <p:ext uri="{BB962C8B-B14F-4D97-AF65-F5344CB8AC3E}">
        <p14:creationId xmlns:p14="http://schemas.microsoft.com/office/powerpoint/2010/main" val="2672410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913E53-B244-4CE9-ABFB-30394AA60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  <a:latin typeface="+mj-lt"/>
              </a:rPr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1A2752-C3CC-448A-9372-7F01351994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>
                <a:latin typeface="+mj-lt"/>
              </a:rPr>
              <a:t>Validation metrics are higher than training metrics</a:t>
            </a:r>
          </a:p>
          <a:p>
            <a:r>
              <a:rPr lang="en-US" sz="2000" dirty="0">
                <a:latin typeface="+mj-lt"/>
              </a:rPr>
              <a:t>Model trained in 1 hour 40 minutes and 57 seconds, 36 images for the 25 epochs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A12389D-FBF5-D2EA-23C5-B2D09C5A9819}"/>
              </a:ext>
            </a:extLst>
          </p:cNvPr>
          <p:cNvSpPr/>
          <p:nvPr/>
        </p:nvSpPr>
        <p:spPr>
          <a:xfrm>
            <a:off x="3850647" y="2265950"/>
            <a:ext cx="2203311" cy="185707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Amani to send</a:t>
            </a:r>
          </a:p>
        </p:txBody>
      </p:sp>
    </p:spTree>
    <p:extLst>
      <p:ext uri="{BB962C8B-B14F-4D97-AF65-F5344CB8AC3E}">
        <p14:creationId xmlns:p14="http://schemas.microsoft.com/office/powerpoint/2010/main" val="18964157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D91C8-89C8-41D8-8AE1-BBD67C337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  <a:latin typeface="+mj-lt"/>
              </a:rPr>
              <a:t>MEDIC Citations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76BFC0-A333-4DBA-85D0-99EE5FCC9B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600" dirty="0" err="1">
                <a:solidFill>
                  <a:schemeClr val="tx2"/>
                </a:solidFill>
                <a:latin typeface="+mj-lt"/>
              </a:rPr>
              <a:t>Firoj</a:t>
            </a:r>
            <a:r>
              <a:rPr lang="en-US" sz="1600" dirty="0">
                <a:solidFill>
                  <a:schemeClr val="tx2"/>
                </a:solidFill>
                <a:latin typeface="+mj-lt"/>
              </a:rPr>
              <a:t> </a:t>
            </a:r>
            <a:r>
              <a:rPr lang="en-US" sz="1600" dirty="0" err="1">
                <a:solidFill>
                  <a:schemeClr val="tx2"/>
                </a:solidFill>
                <a:latin typeface="+mj-lt"/>
              </a:rPr>
              <a:t>Alam</a:t>
            </a:r>
            <a:r>
              <a:rPr lang="en-US" sz="1600" dirty="0">
                <a:solidFill>
                  <a:schemeClr val="tx2"/>
                </a:solidFill>
                <a:latin typeface="+mj-lt"/>
              </a:rPr>
              <a:t>, </a:t>
            </a:r>
            <a:r>
              <a:rPr lang="en-US" sz="1600" dirty="0" err="1">
                <a:solidFill>
                  <a:schemeClr val="tx2"/>
                </a:solidFill>
                <a:latin typeface="+mj-lt"/>
              </a:rPr>
              <a:t>Ferda</a:t>
            </a:r>
            <a:r>
              <a:rPr lang="en-US" sz="1600" dirty="0">
                <a:solidFill>
                  <a:schemeClr val="tx2"/>
                </a:solidFill>
                <a:latin typeface="+mj-lt"/>
              </a:rPr>
              <a:t> </a:t>
            </a:r>
            <a:r>
              <a:rPr lang="en-US" sz="1600" dirty="0" err="1">
                <a:solidFill>
                  <a:schemeClr val="tx2"/>
                </a:solidFill>
                <a:latin typeface="+mj-lt"/>
              </a:rPr>
              <a:t>Ofli</a:t>
            </a:r>
            <a:r>
              <a:rPr lang="en-US" sz="1600" dirty="0">
                <a:solidFill>
                  <a:schemeClr val="tx2"/>
                </a:solidFill>
                <a:latin typeface="+mj-lt"/>
              </a:rPr>
              <a:t>, Muhammad Imran, </a:t>
            </a:r>
            <a:r>
              <a:rPr lang="en-US" sz="1600" dirty="0" err="1">
                <a:solidFill>
                  <a:schemeClr val="tx2"/>
                </a:solidFill>
                <a:latin typeface="+mj-lt"/>
              </a:rPr>
              <a:t>Tanvirul</a:t>
            </a:r>
            <a:r>
              <a:rPr lang="en-US" sz="1600" dirty="0">
                <a:solidFill>
                  <a:schemeClr val="tx2"/>
                </a:solidFill>
                <a:latin typeface="+mj-lt"/>
              </a:rPr>
              <a:t> </a:t>
            </a:r>
            <a:r>
              <a:rPr lang="en-US" sz="1600" dirty="0" err="1">
                <a:solidFill>
                  <a:schemeClr val="tx2"/>
                </a:solidFill>
                <a:latin typeface="+mj-lt"/>
              </a:rPr>
              <a:t>Alam</a:t>
            </a:r>
            <a:r>
              <a:rPr lang="en-US" sz="1600" dirty="0">
                <a:solidFill>
                  <a:schemeClr val="tx2"/>
                </a:solidFill>
                <a:latin typeface="+mj-lt"/>
              </a:rPr>
              <a:t>, Umair Qazi, Deep Learning Benchmarks and Datasets for Social Media Image Classification for Disaster Response, In 2020 IEEE/ACM International Conference on Advances in Social Networks Analysis and Mining (ASONAM), 2020. [</a:t>
            </a:r>
            <a:r>
              <a:rPr lang="en-US" sz="1600" dirty="0" err="1">
                <a:solidFill>
                  <a:schemeClr val="tx2"/>
                </a:solidFill>
                <a:latin typeface="+mj-lt"/>
              </a:rPr>
              <a:t>Bibtex</a:t>
            </a:r>
            <a:r>
              <a:rPr lang="en-US" sz="1600" dirty="0">
                <a:solidFill>
                  <a:schemeClr val="tx2"/>
                </a:solidFill>
                <a:latin typeface="+mj-lt"/>
              </a:rPr>
              <a:t>] [</a:t>
            </a:r>
            <a:r>
              <a:rPr lang="en-US" sz="1600" dirty="0" err="1">
                <a:solidFill>
                  <a:schemeClr val="tx2"/>
                </a:solidFill>
                <a:latin typeface="+mj-lt"/>
              </a:rPr>
              <a:t>Arxiv</a:t>
            </a:r>
            <a:r>
              <a:rPr lang="en-US" sz="1600" dirty="0">
                <a:solidFill>
                  <a:schemeClr val="tx2"/>
                </a:solidFill>
                <a:latin typeface="+mj-lt"/>
              </a:rPr>
              <a:t>]</a:t>
            </a:r>
          </a:p>
          <a:p>
            <a:r>
              <a:rPr lang="en-US" sz="1600" dirty="0" err="1">
                <a:solidFill>
                  <a:schemeClr val="tx2"/>
                </a:solidFill>
                <a:latin typeface="+mj-lt"/>
              </a:rPr>
              <a:t>Firoj</a:t>
            </a:r>
            <a:r>
              <a:rPr lang="en-US" sz="1600" dirty="0">
                <a:solidFill>
                  <a:schemeClr val="tx2"/>
                </a:solidFill>
                <a:latin typeface="+mj-lt"/>
              </a:rPr>
              <a:t> </a:t>
            </a:r>
            <a:r>
              <a:rPr lang="en-US" sz="1600" dirty="0" err="1">
                <a:solidFill>
                  <a:schemeClr val="tx2"/>
                </a:solidFill>
                <a:latin typeface="+mj-lt"/>
              </a:rPr>
              <a:t>Alam</a:t>
            </a:r>
            <a:r>
              <a:rPr lang="en-US" sz="1600" dirty="0">
                <a:solidFill>
                  <a:schemeClr val="tx2"/>
                </a:solidFill>
                <a:latin typeface="+mj-lt"/>
              </a:rPr>
              <a:t>, </a:t>
            </a:r>
            <a:r>
              <a:rPr lang="en-US" sz="1600" dirty="0" err="1">
                <a:solidFill>
                  <a:schemeClr val="tx2"/>
                </a:solidFill>
                <a:latin typeface="+mj-lt"/>
              </a:rPr>
              <a:t>Ferda</a:t>
            </a:r>
            <a:r>
              <a:rPr lang="en-US" sz="1600" dirty="0">
                <a:solidFill>
                  <a:schemeClr val="tx2"/>
                </a:solidFill>
                <a:latin typeface="+mj-lt"/>
              </a:rPr>
              <a:t> </a:t>
            </a:r>
            <a:r>
              <a:rPr lang="en-US" sz="1600" dirty="0" err="1">
                <a:solidFill>
                  <a:schemeClr val="tx2"/>
                </a:solidFill>
                <a:latin typeface="+mj-lt"/>
              </a:rPr>
              <a:t>Ofli</a:t>
            </a:r>
            <a:r>
              <a:rPr lang="en-US" sz="1600" dirty="0">
                <a:solidFill>
                  <a:schemeClr val="tx2"/>
                </a:solidFill>
                <a:latin typeface="+mj-lt"/>
              </a:rPr>
              <a:t>, and Muhammad Imran, </a:t>
            </a:r>
            <a:r>
              <a:rPr lang="en-US" sz="1600" dirty="0" err="1">
                <a:solidFill>
                  <a:schemeClr val="tx2"/>
                </a:solidFill>
                <a:latin typeface="+mj-lt"/>
              </a:rPr>
              <a:t>CrisisMMD</a:t>
            </a:r>
            <a:r>
              <a:rPr lang="en-US" sz="1600" dirty="0">
                <a:solidFill>
                  <a:schemeClr val="tx2"/>
                </a:solidFill>
                <a:latin typeface="+mj-lt"/>
              </a:rPr>
              <a:t>: Multimodal Twitter Datasets from Natural Disasters. In Proceedings of the 12th International AAAI Conference on Web and Social Media (ICWSM), 2018, Stanford, California, USA. [</a:t>
            </a:r>
            <a:r>
              <a:rPr lang="en-US" sz="1600" dirty="0" err="1">
                <a:solidFill>
                  <a:schemeClr val="tx2"/>
                </a:solidFill>
                <a:latin typeface="+mj-lt"/>
              </a:rPr>
              <a:t>Bibtex</a:t>
            </a:r>
            <a:r>
              <a:rPr lang="en-US" sz="1600" dirty="0">
                <a:solidFill>
                  <a:schemeClr val="tx2"/>
                </a:solidFill>
                <a:latin typeface="+mj-lt"/>
              </a:rPr>
              <a:t>]</a:t>
            </a:r>
          </a:p>
          <a:p>
            <a:r>
              <a:rPr lang="en-US" sz="1600" dirty="0">
                <a:solidFill>
                  <a:schemeClr val="tx2"/>
                </a:solidFill>
                <a:latin typeface="+mj-lt"/>
              </a:rPr>
              <a:t>Hussein </a:t>
            </a:r>
            <a:r>
              <a:rPr lang="en-US" sz="1600" dirty="0" err="1">
                <a:solidFill>
                  <a:schemeClr val="tx2"/>
                </a:solidFill>
                <a:latin typeface="+mj-lt"/>
              </a:rPr>
              <a:t>Mozannar</a:t>
            </a:r>
            <a:r>
              <a:rPr lang="en-US" sz="1600" dirty="0">
                <a:solidFill>
                  <a:schemeClr val="tx2"/>
                </a:solidFill>
                <a:latin typeface="+mj-lt"/>
              </a:rPr>
              <a:t>, Yara </a:t>
            </a:r>
            <a:r>
              <a:rPr lang="en-US" sz="1600" dirty="0" err="1">
                <a:solidFill>
                  <a:schemeClr val="tx2"/>
                </a:solidFill>
                <a:latin typeface="+mj-lt"/>
              </a:rPr>
              <a:t>Rizk</a:t>
            </a:r>
            <a:r>
              <a:rPr lang="en-US" sz="1600" dirty="0">
                <a:solidFill>
                  <a:schemeClr val="tx2"/>
                </a:solidFill>
                <a:latin typeface="+mj-lt"/>
              </a:rPr>
              <a:t>, and Mariette </a:t>
            </a:r>
            <a:r>
              <a:rPr lang="en-US" sz="1600" dirty="0" err="1">
                <a:solidFill>
                  <a:schemeClr val="tx2"/>
                </a:solidFill>
                <a:latin typeface="+mj-lt"/>
              </a:rPr>
              <a:t>Awad</a:t>
            </a:r>
            <a:r>
              <a:rPr lang="en-US" sz="1600" dirty="0">
                <a:solidFill>
                  <a:schemeClr val="tx2"/>
                </a:solidFill>
                <a:latin typeface="+mj-lt"/>
              </a:rPr>
              <a:t>, Damage Identification in Social Media Posts using Multimodal Deep Learning, In Proc. of ISCRAM, May 2018, pp. 529–543.</a:t>
            </a:r>
          </a:p>
          <a:p>
            <a:pPr marL="0" indent="0">
              <a:buNone/>
            </a:pPr>
            <a:endParaRPr lang="en-US" dirty="0">
              <a:solidFill>
                <a:schemeClr val="tx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084667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E298B5-7E11-460C-BBFE-AB77E27C0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  <a:latin typeface="+mj-lt"/>
              </a:rPr>
              <a:t>AIDER Citations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51F53A-0091-45C7-8080-D69022F81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2"/>
                </a:solidFill>
                <a:latin typeface="+mj-lt"/>
              </a:rPr>
              <a:t>C. </a:t>
            </a:r>
            <a:r>
              <a:rPr lang="en-US" sz="2400" dirty="0" err="1">
                <a:solidFill>
                  <a:schemeClr val="tx2"/>
                </a:solidFill>
                <a:latin typeface="+mj-lt"/>
              </a:rPr>
              <a:t>Kyrkou</a:t>
            </a:r>
            <a:r>
              <a:rPr lang="en-US" sz="2400" dirty="0">
                <a:solidFill>
                  <a:schemeClr val="tx2"/>
                </a:solidFill>
                <a:latin typeface="+mj-lt"/>
              </a:rPr>
              <a:t> and T. </a:t>
            </a:r>
            <a:r>
              <a:rPr lang="en-US" sz="2400" dirty="0" err="1">
                <a:solidFill>
                  <a:schemeClr val="tx2"/>
                </a:solidFill>
                <a:latin typeface="+mj-lt"/>
              </a:rPr>
              <a:t>Theocharides</a:t>
            </a:r>
            <a:r>
              <a:rPr lang="en-US" sz="2400" dirty="0">
                <a:solidFill>
                  <a:schemeClr val="tx2"/>
                </a:solidFill>
                <a:latin typeface="+mj-lt"/>
              </a:rPr>
              <a:t>, "Deep-Learning-Based Aerial Image Classification for Emergency Response Applications Using Unmanned Aerial Vehicles," 2019 IEEE/CVF Conference on Computer Vision and Pattern Recognition Workshops (CVPRW), 2019, pp. 517-525, </a:t>
            </a:r>
            <a:r>
              <a:rPr lang="en-US" sz="2400" dirty="0" err="1">
                <a:solidFill>
                  <a:schemeClr val="tx2"/>
                </a:solidFill>
                <a:latin typeface="+mj-lt"/>
              </a:rPr>
              <a:t>doi</a:t>
            </a:r>
            <a:r>
              <a:rPr lang="en-US" sz="2400" dirty="0">
                <a:solidFill>
                  <a:schemeClr val="tx2"/>
                </a:solidFill>
                <a:latin typeface="+mj-lt"/>
              </a:rPr>
              <a:t>: 10.1109/CVPRW.2019.00077.</a:t>
            </a:r>
          </a:p>
        </p:txBody>
      </p:sp>
    </p:spTree>
    <p:extLst>
      <p:ext uri="{BB962C8B-B14F-4D97-AF65-F5344CB8AC3E}">
        <p14:creationId xmlns:p14="http://schemas.microsoft.com/office/powerpoint/2010/main" val="35258475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61CF3CC7-B633-4218-BD5A-26DEAAAD6416}"/>
              </a:ext>
            </a:extLst>
          </p:cNvPr>
          <p:cNvSpPr txBox="1">
            <a:spLocks/>
          </p:cNvSpPr>
          <p:nvPr/>
        </p:nvSpPr>
        <p:spPr bwMode="auto">
          <a:xfrm>
            <a:off x="457200" y="1079772"/>
            <a:ext cx="8229600" cy="3949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  <a:latin typeface="+mj-lt"/>
              </a:rPr>
              <a:t>Introduction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  <a:latin typeface="+mj-lt"/>
              </a:rPr>
              <a:t>Define the Problem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  <a:latin typeface="+mj-lt"/>
              </a:rPr>
              <a:t>Purpose &amp; Objective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  <a:latin typeface="+mj-lt"/>
              </a:rPr>
              <a:t>Gather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  <a:latin typeface="+mj-lt"/>
              </a:rPr>
              <a:t>Validate &amp; Explore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  <a:latin typeface="+mj-lt"/>
              </a:rPr>
              <a:t>Data Preparation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  <a:latin typeface="+mj-lt"/>
              </a:rPr>
              <a:t>Model Selection &amp; Analysis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  <a:latin typeface="+mj-lt"/>
              </a:rPr>
              <a:t>Evaluation of Results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  <a:latin typeface="+mj-lt"/>
              </a:rPr>
              <a:t>Conclusion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  <a:latin typeface="+mj-lt"/>
              </a:rPr>
              <a:t>Citations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E69A1FB-40E5-0A60-9B60-812DC1B03C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70310"/>
            <a:ext cx="8229600" cy="853642"/>
          </a:xfrm>
        </p:spPr>
        <p:txBody>
          <a:bodyPr/>
          <a:lstStyle/>
          <a:p>
            <a:r>
              <a:rPr lang="en-US" sz="4000" cap="none" dirty="0">
                <a:solidFill>
                  <a:schemeClr val="tx2"/>
                </a:solidFill>
                <a:latin typeface="+mj-lt"/>
              </a:rPr>
              <a:t>Table of Contents</a:t>
            </a:r>
          </a:p>
        </p:txBody>
      </p:sp>
    </p:spTree>
    <p:extLst>
      <p:ext uri="{BB962C8B-B14F-4D97-AF65-F5344CB8AC3E}">
        <p14:creationId xmlns:p14="http://schemas.microsoft.com/office/powerpoint/2010/main" val="1897833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320"/>
    </mc:Choice>
    <mc:Fallback xmlns="">
      <p:transition spd="slow" advTm="832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AE0780-D777-ED8C-4A84-40AE723D69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346510"/>
            <a:ext cx="8229600" cy="853642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  <a:latin typeface="+mj-lt"/>
              </a:rPr>
              <a:t>Introduction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50C01A6-FB24-F10F-E376-89EB1623DEFC}"/>
              </a:ext>
            </a:extLst>
          </p:cNvPr>
          <p:cNvSpPr/>
          <p:nvPr/>
        </p:nvSpPr>
        <p:spPr>
          <a:xfrm>
            <a:off x="696705" y="1927834"/>
            <a:ext cx="3633163" cy="20504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marR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With the increasing adoption of  </a:t>
            </a:r>
            <a:r>
              <a:rPr lang="en-US" sz="1800" dirty="0">
                <a:solidFill>
                  <a:schemeClr val="tx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social media and aerial drones across the globe, there is an opportunity for artificial intelligence to analyze images in disaster-prone areas and identify disaster events in real-time.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157D34A-DA7C-3327-D8D6-4CAF9997058A}"/>
              </a:ext>
            </a:extLst>
          </p:cNvPr>
          <p:cNvSpPr/>
          <p:nvPr/>
        </p:nvSpPr>
        <p:spPr>
          <a:xfrm>
            <a:off x="4814132" y="1927833"/>
            <a:ext cx="3633163" cy="20504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  <a:latin typeface="Calibri" panose="020F0502020204030204" pitchFamily="34" charset="0"/>
              </a:rPr>
              <a:t>Recent research in disaster informatics demonstrates a practical and important use case of artificial intelligence to identify disasters in real-time to aid emergency personnel in coordinating first response.</a:t>
            </a:r>
          </a:p>
          <a:p>
            <a:pPr marL="285750" marR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tx2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A0352D-C563-88E1-045B-90CA84C9B5B3}"/>
              </a:ext>
            </a:extLst>
          </p:cNvPr>
          <p:cNvSpPr txBox="1"/>
          <p:nvPr/>
        </p:nvSpPr>
        <p:spPr>
          <a:xfrm>
            <a:off x="1468008" y="1172630"/>
            <a:ext cx="6207984" cy="608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u="sng" dirty="0">
                <a:solidFill>
                  <a:schemeClr val="tx2"/>
                </a:solidFill>
                <a:latin typeface="+mj-lt"/>
              </a:rPr>
              <a:t>Background &amp; Situation</a:t>
            </a:r>
          </a:p>
        </p:txBody>
      </p:sp>
    </p:spTree>
    <p:extLst>
      <p:ext uri="{BB962C8B-B14F-4D97-AF65-F5344CB8AC3E}">
        <p14:creationId xmlns:p14="http://schemas.microsoft.com/office/powerpoint/2010/main" val="37390201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BC891B-E49E-4434-86AC-0217E23E81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  <a:latin typeface="+mj-lt"/>
              </a:rPr>
              <a:t>Define the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895CA4-1729-4BAC-9976-F5EE4CD825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8014" y="1197636"/>
            <a:ext cx="4942280" cy="3181350"/>
          </a:xfrm>
        </p:spPr>
        <p:txBody>
          <a:bodyPr/>
          <a:lstStyle/>
          <a:p>
            <a:r>
              <a:rPr lang="en-US" sz="1700" dirty="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Natural disasters are increasingly common today compared to history* and are putting a strain on the resources of emergency first responder organizations.</a:t>
            </a:r>
          </a:p>
          <a:p>
            <a:pPr marL="0" indent="0">
              <a:buNone/>
            </a:pPr>
            <a:endParaRPr lang="en-US" sz="1700" dirty="0">
              <a:solidFill>
                <a:schemeClr val="tx2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r>
              <a:rPr lang="en-US" sz="1700" dirty="0">
                <a:solidFill>
                  <a:schemeClr val="tx2"/>
                </a:solidFill>
                <a:latin typeface="+mj-lt"/>
                <a:ea typeface="Calibri" panose="020F0502020204030204" pitchFamily="34" charset="0"/>
              </a:rPr>
              <a:t>According to OCHA (the United Nations Office for the Coordination of Human Affairs), the first 72 hours of disaster response are critical.**</a:t>
            </a:r>
          </a:p>
          <a:p>
            <a:pPr marL="0" indent="0">
              <a:buNone/>
            </a:pPr>
            <a:endParaRPr lang="en-US" sz="1700" dirty="0">
              <a:solidFill>
                <a:schemeClr val="tx2"/>
              </a:solidFill>
              <a:latin typeface="+mj-lt"/>
              <a:ea typeface="Calibri" panose="020F0502020204030204" pitchFamily="34" charset="0"/>
            </a:endParaRPr>
          </a:p>
          <a:p>
            <a:r>
              <a:rPr lang="en-US" sz="1700" dirty="0">
                <a:solidFill>
                  <a:schemeClr val="tx2"/>
                </a:solidFill>
                <a:latin typeface="+mj-lt"/>
                <a:ea typeface="Calibri" panose="020F0502020204030204" pitchFamily="34" charset="0"/>
              </a:rPr>
              <a:t>Emergency organizations need technological advantages to handle the increasing volume of natural disasters and reduce humanitarian impact.</a:t>
            </a:r>
            <a:endParaRPr lang="en-US" sz="1700" dirty="0">
              <a:solidFill>
                <a:schemeClr val="tx2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endParaRPr lang="en-US" sz="1700" dirty="0">
              <a:solidFill>
                <a:schemeClr val="tx2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E30583-E8F5-EBBB-884A-E672E1A6B960}"/>
              </a:ext>
            </a:extLst>
          </p:cNvPr>
          <p:cNvSpPr txBox="1"/>
          <p:nvPr/>
        </p:nvSpPr>
        <p:spPr>
          <a:xfrm>
            <a:off x="157655" y="4676787"/>
            <a:ext cx="6085332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>
              <a:spcBef>
                <a:spcPts val="0"/>
              </a:spcBef>
              <a:spcAft>
                <a:spcPts val="0"/>
              </a:spcAft>
            </a:pPr>
            <a:r>
              <a:rPr lang="en-US" sz="1100" i="1" dirty="0">
                <a:solidFill>
                  <a:schemeClr val="tx2"/>
                </a:solidFill>
                <a:latin typeface="Calibri" panose="020F0502020204030204" pitchFamily="34" charset="0"/>
                <a:cs typeface="Open Sans" panose="020B0606030504020204" pitchFamily="34" charset="0"/>
              </a:rPr>
              <a:t>* Source: </a:t>
            </a:r>
            <a:r>
              <a:rPr lang="en-US" sz="1100" i="1" dirty="0">
                <a:solidFill>
                  <a:schemeClr val="tx2"/>
                </a:solidFill>
                <a:latin typeface="Calibri" panose="020F0502020204030204" pitchFamily="34" charset="0"/>
                <a:cs typeface="Open Sans" panose="020B0606030504020204" pitchFamily="34" charset="0"/>
                <a:hlinkClick r:id="rId2"/>
              </a:rPr>
              <a:t>Link</a:t>
            </a:r>
            <a:endParaRPr lang="en-US" sz="1100" i="1" dirty="0">
              <a:solidFill>
                <a:schemeClr val="tx2"/>
              </a:solidFill>
              <a:latin typeface="Calibri" panose="020F0502020204030204" pitchFamily="34" charset="0"/>
              <a:cs typeface="Open Sans" panose="020B0606030504020204" pitchFamily="34" charset="0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</a:pPr>
            <a:r>
              <a:rPr lang="en-US" sz="1100" i="1" dirty="0">
                <a:solidFill>
                  <a:schemeClr val="tx2"/>
                </a:solidFill>
                <a:latin typeface="Calibri" panose="020F0502020204030204" pitchFamily="34" charset="0"/>
                <a:cs typeface="Open Sans" panose="020B0606030504020204" pitchFamily="34" charset="0"/>
              </a:rPr>
              <a:t>** Source: </a:t>
            </a:r>
            <a:r>
              <a:rPr lang="en-US" sz="1100" i="1" dirty="0">
                <a:solidFill>
                  <a:schemeClr val="tx2"/>
                </a:solidFill>
                <a:latin typeface="Calibri" panose="020F0502020204030204" pitchFamily="34" charset="0"/>
                <a:cs typeface="Open Sans" panose="020B0606030504020204" pitchFamily="34" charset="0"/>
                <a:hlinkClick r:id="rId3"/>
              </a:rPr>
              <a:t>Link</a:t>
            </a:r>
            <a:endParaRPr lang="en-US" sz="1100" i="1" dirty="0">
              <a:solidFill>
                <a:schemeClr val="tx2"/>
              </a:solidFill>
              <a:latin typeface="Calibri" panose="020F0502020204030204" pitchFamily="34" charset="0"/>
              <a:cs typeface="Open Sans" panose="020B0606030504020204" pitchFamily="34" charset="0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</a:pPr>
            <a:endParaRPr lang="en-US" sz="1100" i="1" dirty="0">
              <a:solidFill>
                <a:schemeClr val="tx2"/>
              </a:solidFill>
              <a:latin typeface="Calibri" panose="020F0502020204030204" pitchFamily="34" charset="0"/>
              <a:cs typeface="Open Sans" panose="020B0606030504020204" pitchFamily="34" charset="0"/>
            </a:endParaRPr>
          </a:p>
        </p:txBody>
      </p:sp>
      <p:pic>
        <p:nvPicPr>
          <p:cNvPr id="1026" name="Picture 2" descr="Wind, rain pound South amid flood fears and water rescues | AP News">
            <a:extLst>
              <a:ext uri="{FF2B5EF4-FFF2-40B4-BE49-F238E27FC236}">
                <a16:creationId xmlns:a16="http://schemas.microsoft.com/office/drawing/2014/main" id="{FAD04D4F-726F-55F7-2440-AA1AB98FDC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6303" y="1600974"/>
            <a:ext cx="3562745" cy="2374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86987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37C5D8D-8E7D-D8FB-C475-5DE41E3A6EF0}"/>
              </a:ext>
            </a:extLst>
          </p:cNvPr>
          <p:cNvSpPr/>
          <p:nvPr/>
        </p:nvSpPr>
        <p:spPr>
          <a:xfrm>
            <a:off x="8103476" y="4390697"/>
            <a:ext cx="953814" cy="6762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749BB6-C16E-4D0F-72BB-B118A6F595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82575"/>
            <a:ext cx="8229600" cy="676275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  <a:latin typeface="+mj-lt"/>
              </a:rPr>
              <a:t>Purpose &amp; Objective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BF3EFE-ACD8-ED9F-D3C8-217D0B0D57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9545" y="1293106"/>
            <a:ext cx="4627179" cy="3294660"/>
          </a:xfrm>
        </p:spPr>
        <p:txBody>
          <a:bodyPr anchor="ctr"/>
          <a:lstStyle/>
          <a:p>
            <a:pPr>
              <a:spcBef>
                <a:spcPts val="0"/>
              </a:spcBef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u="sng" dirty="0">
                <a:solidFill>
                  <a:schemeClr val="tx2"/>
                </a:solidFill>
                <a:effectLst/>
                <a:latin typeface="+mj-lt"/>
                <a:ea typeface="Times New Roman" panose="02020603050405020304" pitchFamily="18" charset="0"/>
              </a:rPr>
              <a:t>Purpose:</a:t>
            </a:r>
            <a:r>
              <a:rPr lang="en-US" sz="1800" b="1" dirty="0">
                <a:solidFill>
                  <a:schemeClr val="tx2"/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chemeClr val="tx2"/>
                </a:solidFill>
                <a:effectLst/>
                <a:latin typeface="+mj-lt"/>
                <a:ea typeface="Times New Roman" panose="02020603050405020304" pitchFamily="18" charset="0"/>
              </a:rPr>
              <a:t>Classify images by disaster type to understand how neural network applications can lead to valuable tools for emergency response and disaster management applications. </a:t>
            </a:r>
            <a:r>
              <a:rPr lang="en-US" sz="1800" dirty="0">
                <a:solidFill>
                  <a:schemeClr val="tx2"/>
                </a:solidFill>
                <a:latin typeface="+mj-lt"/>
                <a:ea typeface="Times New Roman" panose="02020603050405020304" pitchFamily="18" charset="0"/>
              </a:rPr>
              <a:t>To limit the scope of our model for this proof of concept, we focused on classifying images as a fire, flood, or non-disaster. </a:t>
            </a:r>
            <a:endParaRPr lang="en-US" sz="1800" dirty="0">
              <a:solidFill>
                <a:schemeClr val="tx2"/>
              </a:solidFill>
              <a:effectLst/>
              <a:latin typeface="+mj-lt"/>
              <a:ea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SzPts val="1000"/>
              <a:buNone/>
              <a:tabLst>
                <a:tab pos="457200" algn="l"/>
              </a:tabLst>
            </a:pPr>
            <a:endParaRPr lang="en-US" sz="1800" dirty="0">
              <a:solidFill>
                <a:schemeClr val="tx2"/>
              </a:solidFill>
              <a:effectLst/>
              <a:latin typeface="+mj-lt"/>
              <a:ea typeface="Times New Roman" panose="02020603050405020304" pitchFamily="18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u="sng" dirty="0">
                <a:solidFill>
                  <a:schemeClr val="tx2"/>
                </a:solidFill>
                <a:latin typeface="+mj-lt"/>
                <a:ea typeface="Times New Roman" panose="02020603050405020304" pitchFamily="18" charset="0"/>
              </a:rPr>
              <a:t>Objective</a:t>
            </a:r>
            <a:r>
              <a:rPr lang="en-US" sz="1800" dirty="0">
                <a:solidFill>
                  <a:schemeClr val="tx2"/>
                </a:solidFill>
                <a:latin typeface="+mj-lt"/>
                <a:ea typeface="Times New Roman" panose="02020603050405020304" pitchFamily="18" charset="0"/>
              </a:rPr>
              <a:t>:</a:t>
            </a:r>
            <a:r>
              <a:rPr lang="en-US" sz="1800" dirty="0">
                <a:solidFill>
                  <a:schemeClr val="tx2"/>
                </a:solidFill>
                <a:effectLst/>
                <a:latin typeface="+mj-lt"/>
                <a:ea typeface="Times New Roman" panose="02020603050405020304" pitchFamily="18" charset="0"/>
              </a:rPr>
              <a:t> D</a:t>
            </a:r>
            <a:r>
              <a:rPr lang="en-US" sz="1800" dirty="0">
                <a:solidFill>
                  <a:schemeClr val="tx2"/>
                </a:solidFill>
                <a:latin typeface="+mj-lt"/>
                <a:ea typeface="Times New Roman" panose="02020603050405020304" pitchFamily="18" charset="0"/>
              </a:rPr>
              <a:t>eploy </a:t>
            </a:r>
            <a:r>
              <a:rPr lang="en-US" sz="1800" dirty="0">
                <a:solidFill>
                  <a:schemeClr val="tx2"/>
                </a:solidFill>
                <a:effectLst/>
                <a:latin typeface="+mj-lt"/>
                <a:ea typeface="Times New Roman" panose="02020603050405020304" pitchFamily="18" charset="0"/>
              </a:rPr>
              <a:t>a neural network model as a proof of concept to identify a subset of natural disasters regardless of image vantage point. </a:t>
            </a:r>
            <a:endParaRPr lang="en-US" sz="1800" dirty="0">
              <a:solidFill>
                <a:schemeClr val="tx2"/>
              </a:solidFill>
              <a:effectLst/>
              <a:latin typeface="+mj-lt"/>
              <a:ea typeface="Calibri" panose="020F050202020403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E6903DE-750C-519F-2195-67B3C214CA57}"/>
              </a:ext>
            </a:extLst>
          </p:cNvPr>
          <p:cNvSpPr/>
          <p:nvPr/>
        </p:nvSpPr>
        <p:spPr>
          <a:xfrm>
            <a:off x="6172200" y="1078565"/>
            <a:ext cx="2514600" cy="167081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Aerial example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296019B-E951-76C9-8122-29C650CF0539}"/>
              </a:ext>
            </a:extLst>
          </p:cNvPr>
          <p:cNvSpPr/>
          <p:nvPr/>
        </p:nvSpPr>
        <p:spPr>
          <a:xfrm>
            <a:off x="6172200" y="3253178"/>
            <a:ext cx="2514600" cy="167081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Ground Example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FF1D65-0A0E-1E12-2A4A-2B8BBDF3BFFA}"/>
              </a:ext>
            </a:extLst>
          </p:cNvPr>
          <p:cNvSpPr txBox="1"/>
          <p:nvPr/>
        </p:nvSpPr>
        <p:spPr>
          <a:xfrm>
            <a:off x="6361386" y="740011"/>
            <a:ext cx="19864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+mj-lt"/>
              </a:rPr>
              <a:t>Aerial Example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FECF10-DEF4-9D93-E268-7485C1B1E048}"/>
              </a:ext>
            </a:extLst>
          </p:cNvPr>
          <p:cNvSpPr txBox="1"/>
          <p:nvPr/>
        </p:nvSpPr>
        <p:spPr>
          <a:xfrm>
            <a:off x="6262063" y="2890975"/>
            <a:ext cx="21851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+mj-lt"/>
              </a:rPr>
              <a:t>Ground-Level Example</a:t>
            </a:r>
          </a:p>
        </p:txBody>
      </p:sp>
    </p:spTree>
    <p:extLst>
      <p:ext uri="{BB962C8B-B14F-4D97-AF65-F5344CB8AC3E}">
        <p14:creationId xmlns:p14="http://schemas.microsoft.com/office/powerpoint/2010/main" val="34084978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9D58C-4902-460C-2528-478CA6F4E5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  <a:latin typeface="+mj-lt"/>
              </a:rPr>
              <a:t>Gather Data: </a:t>
            </a:r>
            <a:r>
              <a:rPr lang="en-US" i="1" u="sng" dirty="0">
                <a:solidFill>
                  <a:schemeClr val="tx2"/>
                </a:solidFill>
                <a:latin typeface="+mj-lt"/>
              </a:rPr>
              <a:t>Aerial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CF6039-C000-89CE-6995-4EC7955B0F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u="sng" dirty="0">
                <a:solidFill>
                  <a:schemeClr val="tx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Dataset One: “AIDER”</a:t>
            </a:r>
            <a:endParaRPr lang="en-US" sz="1800" dirty="0">
              <a:solidFill>
                <a:schemeClr val="tx2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tx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Source: Deep-Learning-Based Aerial Image Classification For Emergency Response Applications Using Unmanned Aerial Vehicles(3.1 dataset collection)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tx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 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u="sng" dirty="0">
                <a:solidFill>
                  <a:schemeClr val="tx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Dataset was compiled </a:t>
            </a:r>
            <a:r>
              <a:rPr lang="en-US" sz="1800" b="1" u="sng" dirty="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through manual collection of</a:t>
            </a:r>
            <a:r>
              <a:rPr lang="en-US" sz="1800" b="1" u="sng" dirty="0">
                <a:solidFill>
                  <a:schemeClr val="tx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images of disaster events*:</a:t>
            </a:r>
            <a:endParaRPr lang="en-US" sz="1800" dirty="0">
              <a:solidFill>
                <a:schemeClr val="tx2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tx2"/>
                </a:solidFill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521 </a:t>
            </a:r>
            <a:r>
              <a:rPr lang="en-US" sz="1800" dirty="0">
                <a:solidFill>
                  <a:schemeClr val="tx2"/>
                </a:solidFill>
                <a:effectLst/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images of fire/smoke**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tx2"/>
                </a:solidFill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526</a:t>
            </a:r>
            <a:r>
              <a:rPr lang="en-US" sz="1800" dirty="0">
                <a:solidFill>
                  <a:schemeClr val="tx2"/>
                </a:solidFill>
                <a:effectLst/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 images of flood**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tx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320 images of collapsed buildings/rubble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tx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335 images of traffic accidents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tx2"/>
                </a:solidFill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4390</a:t>
            </a:r>
            <a:r>
              <a:rPr lang="en-US" sz="1800" dirty="0">
                <a:solidFill>
                  <a:schemeClr val="tx2"/>
                </a:solidFill>
                <a:effectLst/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 images normal case**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solidFill>
                <a:schemeClr val="tx2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i="1" dirty="0">
                <a:solidFill>
                  <a:schemeClr val="tx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* Image sources: world-wide-web, google images, Bing images, YouTube, news agencies web sites, other databases of general aerial images, images collected using the author’s own unmanned aerial platform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en-US" sz="1100" i="1" dirty="0">
              <a:solidFill>
                <a:schemeClr val="tx2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i="1" dirty="0">
                <a:solidFill>
                  <a:schemeClr val="tx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** Highlights indicate use in Team 2’s computer vision project</a:t>
            </a:r>
          </a:p>
          <a:p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54348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54F8425-81B7-EA24-A7EF-1799FFC43B08}"/>
              </a:ext>
            </a:extLst>
          </p:cNvPr>
          <p:cNvSpPr txBox="1"/>
          <p:nvPr/>
        </p:nvSpPr>
        <p:spPr>
          <a:xfrm>
            <a:off x="472296" y="1152328"/>
            <a:ext cx="748324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000" b="1" u="sng" dirty="0">
                <a:solidFill>
                  <a:schemeClr val="tx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Dataset Two: “MEDIC”</a:t>
            </a:r>
            <a:endParaRPr lang="en-US" sz="1800" dirty="0">
              <a:solidFill>
                <a:schemeClr val="tx2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indent="-342900" eaLnBrk="1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  <a:latin typeface="Calibri" panose="020F0502020204030204" pitchFamily="34" charset="0"/>
                <a:cs typeface="Open Sans" panose="020B0606030504020204" pitchFamily="34" charset="0"/>
              </a:rPr>
              <a:t>Source:  MEDIC: A Multi-Task Learning Dataset for Disaster Image Classification(Table 4)</a:t>
            </a:r>
          </a:p>
          <a:p>
            <a:pPr indent="-342900" eaLnBrk="1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  <a:latin typeface="Calibri" panose="020F0502020204030204" pitchFamily="34" charset="0"/>
              <a:cs typeface="Open Sans" panose="020B060603050402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tx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b="1" u="sng" dirty="0">
                <a:solidFill>
                  <a:schemeClr val="tx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endParaRPr lang="en-US" sz="1800" dirty="0">
              <a:solidFill>
                <a:schemeClr val="tx2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tx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schemeClr val="tx2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tx2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schemeClr val="tx2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tx2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tx2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</a:pPr>
            <a:r>
              <a:rPr lang="en-US" sz="1100" i="1" dirty="0">
                <a:solidFill>
                  <a:schemeClr val="tx2"/>
                </a:solidFill>
                <a:latin typeface="Calibri" panose="020F0502020204030204" pitchFamily="34" charset="0"/>
                <a:cs typeface="Open Sans" panose="020B0606030504020204" pitchFamily="34" charset="0"/>
              </a:rPr>
              <a:t>*Image sources: Crisis Benchmark: images from Twitter, Google, Bing, Flickr and Instagram</a:t>
            </a:r>
          </a:p>
          <a:p>
            <a:pPr eaLnBrk="1" hangingPunct="1">
              <a:spcBef>
                <a:spcPts val="0"/>
              </a:spcBef>
              <a:spcAft>
                <a:spcPts val="0"/>
              </a:spcAft>
            </a:pPr>
            <a:r>
              <a:rPr lang="en-US" sz="1100" i="1" dirty="0">
                <a:solidFill>
                  <a:schemeClr val="tx2"/>
                </a:solidFill>
                <a:latin typeface="Calibri" panose="020F0502020204030204" pitchFamily="34" charset="0"/>
                <a:cs typeface="Open Sans" panose="020B0606030504020204" pitchFamily="34" charset="0"/>
              </a:rPr>
              <a:t>**In manual exploration of dataset, over 95% of images were noted to be from ground-level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2F7DC1E-210F-56E6-F994-70341A8F3F66}"/>
              </a:ext>
            </a:extLst>
          </p:cNvPr>
          <p:cNvGrpSpPr/>
          <p:nvPr/>
        </p:nvGrpSpPr>
        <p:grpSpPr>
          <a:xfrm>
            <a:off x="586997" y="2223569"/>
            <a:ext cx="4669055" cy="2019300"/>
            <a:chOff x="807720" y="1677603"/>
            <a:chExt cx="4669055" cy="201930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814A2BA6-6633-4216-999A-E27161CB45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-3400" r="4212"/>
            <a:stretch/>
          </p:blipFill>
          <p:spPr>
            <a:xfrm>
              <a:off x="807720" y="1677603"/>
              <a:ext cx="4669055" cy="201930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4" name="Arrow: Left 3">
              <a:extLst>
                <a:ext uri="{FF2B5EF4-FFF2-40B4-BE49-F238E27FC236}">
                  <a16:creationId xmlns:a16="http://schemas.microsoft.com/office/drawing/2014/main" id="{72F85768-4D9F-4EA5-B2AE-EAA0C488FD39}"/>
                </a:ext>
              </a:extLst>
            </p:cNvPr>
            <p:cNvSpPr/>
            <p:nvPr/>
          </p:nvSpPr>
          <p:spPr>
            <a:xfrm>
              <a:off x="4186990" y="2444937"/>
              <a:ext cx="978408" cy="484632"/>
            </a:xfrm>
            <a:prstGeom prst="lef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*</a:t>
              </a:r>
            </a:p>
          </p:txBody>
        </p:sp>
      </p:grpSp>
      <p:sp>
        <p:nvSpPr>
          <p:cNvPr id="6" name="Title 1">
            <a:extLst>
              <a:ext uri="{FF2B5EF4-FFF2-40B4-BE49-F238E27FC236}">
                <a16:creationId xmlns:a16="http://schemas.microsoft.com/office/drawing/2014/main" id="{14D6D0B4-085A-C6FC-B156-F1087CDFD76B}"/>
              </a:ext>
            </a:extLst>
          </p:cNvPr>
          <p:cNvSpPr txBox="1">
            <a:spLocks/>
          </p:cNvSpPr>
          <p:nvPr/>
        </p:nvSpPr>
        <p:spPr>
          <a:xfrm>
            <a:off x="457200" y="387350"/>
            <a:ext cx="8229600" cy="676275"/>
          </a:xfrm>
          <a:prstGeom prst="rect">
            <a:avLst/>
          </a:prstGeom>
        </p:spPr>
        <p:txBody>
          <a:bodyPr/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000" b="1" kern="1200">
                <a:solidFill>
                  <a:srgbClr val="01216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1216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1216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1216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1216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7F7F7F"/>
                </a:solidFill>
                <a:latin typeface="Arial" charset="0"/>
                <a:ea typeface="ＭＳ Ｐゴシック" pitchFamily="1" charset="-128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7F7F7F"/>
                </a:solidFill>
                <a:latin typeface="Arial" charset="0"/>
                <a:ea typeface="ＭＳ Ｐゴシック" pitchFamily="1" charset="-128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7F7F7F"/>
                </a:solidFill>
                <a:latin typeface="Arial" charset="0"/>
                <a:ea typeface="ＭＳ Ｐゴシック" pitchFamily="1" charset="-128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7F7F7F"/>
                </a:solidFill>
                <a:latin typeface="Arial" charset="0"/>
                <a:ea typeface="ＭＳ Ｐゴシック" pitchFamily="1" charset="-128"/>
              </a:defRPr>
            </a:lvl9pPr>
          </a:lstStyle>
          <a:p>
            <a:r>
              <a:rPr lang="en-US" dirty="0">
                <a:solidFill>
                  <a:schemeClr val="tx2"/>
                </a:solidFill>
                <a:latin typeface="+mj-lt"/>
              </a:rPr>
              <a:t>Gather Data: </a:t>
            </a:r>
            <a:r>
              <a:rPr lang="en-US" i="1" u="sng" dirty="0">
                <a:solidFill>
                  <a:schemeClr val="tx2"/>
                </a:solidFill>
                <a:latin typeface="+mj-lt"/>
              </a:rPr>
              <a:t>Ground-Level Dataset**</a:t>
            </a:r>
            <a:endParaRPr lang="en-US" u="sng" dirty="0">
              <a:solidFill>
                <a:schemeClr val="tx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710458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142517-9277-4DE2-8625-3BAFC9427B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  <a:latin typeface="+mj-lt"/>
              </a:rPr>
              <a:t>Validate &amp; Explore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FB0DF4-3335-432E-94EE-03EACD0EF3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b="1" dirty="0">
                <a:solidFill>
                  <a:schemeClr val="tx2"/>
                </a:solidFill>
                <a:latin typeface="+mj-lt"/>
              </a:rPr>
              <a:t>MEDIC and AIDER </a:t>
            </a:r>
          </a:p>
          <a:p>
            <a:pPr lvl="1"/>
            <a:r>
              <a:rPr lang="en-US" sz="1600" dirty="0">
                <a:solidFill>
                  <a:schemeClr val="tx2"/>
                </a:solidFill>
                <a:latin typeface="+mj-lt"/>
              </a:rPr>
              <a:t>Evaluated datasets for similarities and differences in preparation for combining into one training set</a:t>
            </a:r>
          </a:p>
          <a:p>
            <a:pPr lvl="2"/>
            <a:r>
              <a:rPr lang="en-US" sz="1200" b="1" u="sng" dirty="0">
                <a:solidFill>
                  <a:schemeClr val="tx2"/>
                </a:solidFill>
                <a:latin typeface="+mj-lt"/>
                <a:ea typeface="Times New Roman" panose="02020603050405020304" pitchFamily="18" charset="0"/>
              </a:rPr>
              <a:t>Considerations:</a:t>
            </a:r>
            <a:r>
              <a:rPr lang="en-US" sz="1200" b="1" dirty="0">
                <a:solidFill>
                  <a:schemeClr val="tx2"/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chemeClr val="tx2"/>
                </a:solidFill>
                <a:latin typeface="+mj-lt"/>
                <a:ea typeface="Times New Roman" panose="02020603050405020304" pitchFamily="18" charset="0"/>
              </a:rPr>
              <a:t>To limit the scope of our model for this proof of concept, we focused on classifying images as a fire, flood, or non-disaster. Although this “non-disaster” label may be misleading for images of other disaster types, the aerial image dataset and ground-level image dataset we used for this project only overlapped on fires and floods. Thus, those were the labels we used for our training data. </a:t>
            </a:r>
            <a:endParaRPr lang="en-US" sz="1200" dirty="0">
              <a:solidFill>
                <a:schemeClr val="tx2"/>
              </a:solidFill>
              <a:latin typeface="+mj-lt"/>
            </a:endParaRPr>
          </a:p>
          <a:p>
            <a:pPr lvl="1"/>
            <a:r>
              <a:rPr lang="en-US" sz="1600" dirty="0">
                <a:solidFill>
                  <a:schemeClr val="tx2"/>
                </a:solidFill>
                <a:latin typeface="+mj-lt"/>
              </a:rPr>
              <a:t>Maintained class imbalance between aerial and ground images for realistic application (i.e., more images will be submitted from ground-level than aerial vantage point) </a:t>
            </a:r>
          </a:p>
          <a:p>
            <a:pPr lvl="1"/>
            <a:r>
              <a:rPr lang="en-US" sz="1600" dirty="0">
                <a:solidFill>
                  <a:schemeClr val="tx2"/>
                </a:solidFill>
                <a:latin typeface="+mj-lt"/>
              </a:rPr>
              <a:t>Analyzed differences in labels between datasets to inform data preparation. MEDIC’s labeling was more built-out than AIDER’s labeling</a:t>
            </a:r>
          </a:p>
          <a:p>
            <a:pPr lvl="1"/>
            <a:r>
              <a:rPr lang="en-US" sz="1600" dirty="0">
                <a:solidFill>
                  <a:schemeClr val="tx2"/>
                </a:solidFill>
                <a:latin typeface="+mj-lt"/>
              </a:rPr>
              <a:t>Missing images in MEDIC dataset were noticed and filtered out in data preparation phase</a:t>
            </a:r>
          </a:p>
          <a:p>
            <a:pPr lvl="1"/>
            <a:endParaRPr lang="en-US" sz="1800" dirty="0">
              <a:solidFill>
                <a:schemeClr val="tx2"/>
              </a:solidFill>
              <a:latin typeface="+mj-lt"/>
            </a:endParaRPr>
          </a:p>
          <a:p>
            <a:pPr lvl="1"/>
            <a:endParaRPr lang="en-US" sz="2000" dirty="0">
              <a:solidFill>
                <a:schemeClr val="tx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244698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C8D4F7-F29F-8858-C9D7-813E9FBF6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process flow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900CDB4-CAB3-5A71-3420-82CBA1906CDA}"/>
              </a:ext>
            </a:extLst>
          </p:cNvPr>
          <p:cNvSpPr/>
          <p:nvPr/>
        </p:nvSpPr>
        <p:spPr>
          <a:xfrm>
            <a:off x="2881134" y="1969705"/>
            <a:ext cx="2203311" cy="185707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Update from Amani’s process flow</a:t>
            </a:r>
          </a:p>
        </p:txBody>
      </p:sp>
    </p:spTree>
    <p:extLst>
      <p:ext uri="{BB962C8B-B14F-4D97-AF65-F5344CB8AC3E}">
        <p14:creationId xmlns:p14="http://schemas.microsoft.com/office/powerpoint/2010/main" val="1839957129"/>
      </p:ext>
    </p:extLst>
  </p:cSld>
  <p:clrMapOvr>
    <a:masterClrMapping/>
  </p:clrMapOvr>
</p:sld>
</file>

<file path=ppt/theme/theme1.xml><?xml version="1.0" encoding="utf-8"?>
<a:theme xmlns:a="http://schemas.openxmlformats.org/drawingml/2006/main" name="pratt-template-aerial-wid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att-template-photo-2019  -  Compatibility Mode" id="{D42B5714-30A2-CD4D-AF08-507A411B0D58}" vid="{297FEE61-2E36-AA47-ADC1-104B8049ECE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pratt-template-aerial-wide</Template>
  <TotalTime>91190</TotalTime>
  <Words>1323</Words>
  <Application>Microsoft Office PowerPoint</Application>
  <PresentationFormat>On-screen Show (16:9)</PresentationFormat>
  <Paragraphs>135</Paragraphs>
  <Slides>18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Open Sans</vt:lpstr>
      <vt:lpstr>Calibri</vt:lpstr>
      <vt:lpstr>Symbol</vt:lpstr>
      <vt:lpstr>Arial</vt:lpstr>
      <vt:lpstr>pratt-template-aerial-wide</vt:lpstr>
      <vt:lpstr>AIPI 540 – Team #2 Presentation: Computer Vision  Identifying Disasters from Different Perspectives  Amani Johnson-Singh-Barnett Stephanie Horng Colin Bryan  </vt:lpstr>
      <vt:lpstr>Table of Contents</vt:lpstr>
      <vt:lpstr>Introduction</vt:lpstr>
      <vt:lpstr>Define the Problem</vt:lpstr>
      <vt:lpstr>Purpose &amp; Objective</vt:lpstr>
      <vt:lpstr>Gather Data: Aerial Dataset</vt:lpstr>
      <vt:lpstr>PowerPoint Presentation</vt:lpstr>
      <vt:lpstr>Validate &amp; Explore Data</vt:lpstr>
      <vt:lpstr>General process flow</vt:lpstr>
      <vt:lpstr>Data Preparation</vt:lpstr>
      <vt:lpstr>Data Preparation: AIDER</vt:lpstr>
      <vt:lpstr>Data Preparation: MEDIC</vt:lpstr>
      <vt:lpstr>Data Preparation: Combined</vt:lpstr>
      <vt:lpstr>Model Selection &amp; Analysis</vt:lpstr>
      <vt:lpstr>Evaluation of Results</vt:lpstr>
      <vt:lpstr>Conclusion</vt:lpstr>
      <vt:lpstr>MEDIC Citations</vt:lpstr>
      <vt:lpstr>AIDER Citations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Jon Reifschneider</dc:creator>
  <cp:lastModifiedBy>Colin Bryan</cp:lastModifiedBy>
  <cp:revision>949</cp:revision>
  <cp:lastPrinted>2020-01-22T19:43:57Z</cp:lastPrinted>
  <dcterms:created xsi:type="dcterms:W3CDTF">2019-12-10T22:16:46Z</dcterms:created>
  <dcterms:modified xsi:type="dcterms:W3CDTF">2022-06-15T01:05:00Z</dcterms:modified>
</cp:coreProperties>
</file>